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3" r:id="rId3"/>
    <p:sldId id="302" r:id="rId4"/>
    <p:sldId id="303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pos="325" userDrawn="1">
          <p15:clr>
            <a:srgbClr val="A4A3A4"/>
          </p15:clr>
        </p15:guide>
        <p15:guide id="6" orient="horz" pos="346" userDrawn="1">
          <p15:clr>
            <a:srgbClr val="A4A3A4"/>
          </p15:clr>
        </p15:guide>
        <p15:guide id="7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E3C"/>
    <a:srgbClr val="003F43"/>
    <a:srgbClr val="2BB7B3"/>
    <a:srgbClr val="FFC43F"/>
    <a:srgbClr val="F2BB49"/>
    <a:srgbClr val="28A9A6"/>
    <a:srgbClr val="ED6C00"/>
    <a:srgbClr val="FFA6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06" autoAdjust="0"/>
    <p:restoredTop sz="94660"/>
  </p:normalViewPr>
  <p:slideViewPr>
    <p:cSldViewPr snapToGrid="0" showGuides="1">
      <p:cViewPr>
        <p:scale>
          <a:sx n="85" d="100"/>
          <a:sy n="85" d="100"/>
        </p:scale>
        <p:origin x="400" y="612"/>
      </p:cViewPr>
      <p:guideLst>
        <p:guide orient="horz" pos="2160"/>
        <p:guide pos="3840"/>
        <p:guide pos="7355"/>
        <p:guide pos="32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0081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4030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梯形 5">
            <a:extLst>
              <a:ext uri="{FF2B5EF4-FFF2-40B4-BE49-F238E27FC236}">
                <a16:creationId xmlns:a16="http://schemas.microsoft.com/office/drawing/2014/main" id="{24E99A4E-E276-4D36-BAB2-4C7D6A14DE29}"/>
              </a:ext>
            </a:extLst>
          </p:cNvPr>
          <p:cNvSpPr/>
          <p:nvPr/>
        </p:nvSpPr>
        <p:spPr>
          <a:xfrm>
            <a:off x="-609600" y="4140188"/>
            <a:ext cx="7473387" cy="2390454"/>
          </a:xfrm>
          <a:prstGeom prst="trapezoid">
            <a:avLst>
              <a:gd name="adj" fmla="val 18778"/>
            </a:avLst>
          </a:prstGeom>
          <a:gradFill>
            <a:gsLst>
              <a:gs pos="100000">
                <a:srgbClr val="2BB7B3">
                  <a:alpha val="80000"/>
                </a:srgbClr>
              </a:gs>
              <a:gs pos="0">
                <a:srgbClr val="28A9A6">
                  <a:alpha val="90000"/>
                </a:srgbClr>
              </a:gs>
            </a:gsLst>
            <a:lin ang="1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C5412F5B-504E-477E-A72D-B09FA9922C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FE99352-A43F-4719-8C8C-5724FCE20CE4}"/>
              </a:ext>
            </a:extLst>
          </p:cNvPr>
          <p:cNvSpPr txBox="1"/>
          <p:nvPr/>
        </p:nvSpPr>
        <p:spPr>
          <a:xfrm>
            <a:off x="515937" y="4338955"/>
            <a:ext cx="601227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4800" dirty="0">
                <a:solidFill>
                  <a:schemeClr val="bg1"/>
                </a:solidFill>
                <a:latin typeface="HelveticaInserat-Roman-SemiB" pitchFamily="2" charset="0"/>
              </a:rPr>
              <a:t>数据通信和网络</a:t>
            </a:r>
            <a:endParaRPr lang="en-US" altLang="zh-CN" sz="4800" dirty="0">
              <a:solidFill>
                <a:schemeClr val="bg1"/>
              </a:solidFill>
              <a:latin typeface="HelveticaInserat-Roman-SemiB" pitchFamily="2" charset="0"/>
            </a:endParaRPr>
          </a:p>
          <a:p>
            <a:pPr>
              <a:spcAft>
                <a:spcPts val="1200"/>
              </a:spcAft>
            </a:pPr>
            <a:r>
              <a:rPr lang="en-US" altLang="zh-CN" sz="4800" dirty="0">
                <a:solidFill>
                  <a:srgbClr val="F2BB49"/>
                </a:solidFill>
                <a:latin typeface="HelveticaInserat-Roman-SemiB" pitchFamily="2" charset="0"/>
              </a:rPr>
              <a:t>Sim-LAN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3B0CAAC-AD43-48FE-B310-A7641DB11B62}"/>
              </a:ext>
            </a:extLst>
          </p:cNvPr>
          <p:cNvSpPr/>
          <p:nvPr/>
        </p:nvSpPr>
        <p:spPr>
          <a:xfrm>
            <a:off x="7770470" y="5431562"/>
            <a:ext cx="39055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zh-CN" altLang="en-US" dirty="0">
                <a:solidFill>
                  <a:srgbClr val="F2BB49"/>
                </a:solidFill>
                <a:latin typeface="Lato Black" panose="020F0A02020204030203" pitchFamily="34" charset="0"/>
                <a:ea typeface="思源黑体 CN Light" panose="020B0300000000000000" pitchFamily="34" charset="-122"/>
                <a:cs typeface="Open Sans" panose="020B0606030504020204" pitchFamily="34" charset="0"/>
              </a:rPr>
              <a:t>陈薇羽 </a:t>
            </a:r>
            <a:r>
              <a:rPr lang="en-US" altLang="zh-CN" dirty="0">
                <a:solidFill>
                  <a:srgbClr val="F2BB49"/>
                </a:solidFill>
                <a:latin typeface="Lato Black" panose="020F0A02020204030203" pitchFamily="34" charset="0"/>
                <a:ea typeface="思源黑体 CN Light" panose="020B0300000000000000" pitchFamily="34" charset="-122"/>
                <a:cs typeface="Open Sans" panose="020B0606030504020204" pitchFamily="34" charset="0"/>
              </a:rPr>
              <a:t>12210460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058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>
            <a:extLst>
              <a:ext uri="{FF2B5EF4-FFF2-40B4-BE49-F238E27FC236}">
                <a16:creationId xmlns:a16="http://schemas.microsoft.com/office/drawing/2014/main" id="{F73D7FC3-D44F-4330-8954-DD9C48EE96F5}"/>
              </a:ext>
            </a:extLst>
          </p:cNvPr>
          <p:cNvSpPr/>
          <p:nvPr/>
        </p:nvSpPr>
        <p:spPr>
          <a:xfrm rot="10800000">
            <a:off x="3596640" y="0"/>
            <a:ext cx="10119360" cy="6858000"/>
          </a:xfrm>
          <a:prstGeom prst="trapezoid">
            <a:avLst>
              <a:gd name="adj" fmla="val 18778"/>
            </a:avLst>
          </a:prstGeom>
          <a:gradFill>
            <a:gsLst>
              <a:gs pos="100000">
                <a:srgbClr val="2BB7B3">
                  <a:alpha val="80000"/>
                </a:srgbClr>
              </a:gs>
              <a:gs pos="0">
                <a:srgbClr val="28A9A6">
                  <a:alpha val="90000"/>
                </a:srgbClr>
              </a:gs>
            </a:gsLst>
            <a:lin ang="1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形 8">
            <a:extLst>
              <a:ext uri="{FF2B5EF4-FFF2-40B4-BE49-F238E27FC236}">
                <a16:creationId xmlns:a16="http://schemas.microsoft.com/office/drawing/2014/main" id="{6171F665-C16B-4065-B6E9-DAAA2A7BB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533E5069-9E55-42F2-B214-3C58933A33F5}"/>
              </a:ext>
            </a:extLst>
          </p:cNvPr>
          <p:cNvSpPr txBox="1"/>
          <p:nvPr/>
        </p:nvSpPr>
        <p:spPr>
          <a:xfrm>
            <a:off x="542946" y="5231507"/>
            <a:ext cx="48547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F2BB49"/>
                </a:solidFill>
                <a:latin typeface="HelveticaInserat-Roman-SemiB" pitchFamily="2" charset="0"/>
              </a:rPr>
              <a:t>Functions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7EA29A4-6F24-4873-B99A-A45D3B3C3510}"/>
              </a:ext>
            </a:extLst>
          </p:cNvPr>
          <p:cNvSpPr txBox="1"/>
          <p:nvPr/>
        </p:nvSpPr>
        <p:spPr>
          <a:xfrm>
            <a:off x="5953921" y="3112760"/>
            <a:ext cx="24025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F2BB49"/>
                </a:solidFill>
                <a:latin typeface="HelveticaInserat-Roman-SemiB" pitchFamily="2" charset="0"/>
              </a:rPr>
              <a:t>01</a:t>
            </a:r>
            <a:r>
              <a:rPr lang="en-US" altLang="zh-CN" sz="2400" dirty="0">
                <a:solidFill>
                  <a:srgbClr val="F2BB49"/>
                </a:solidFill>
                <a:latin typeface="HelveticaInserat-Roman-SemiB" pitchFamily="2" charset="0"/>
              </a:rPr>
              <a:t>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HelveticaInserat-Roman-SemiB" pitchFamily="2" charset="0"/>
              </a:rPr>
              <a:t>VLAN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C6CF0AC-F0F7-4A4E-A30A-F27F49C46E9F}"/>
              </a:ext>
            </a:extLst>
          </p:cNvPr>
          <p:cNvSpPr txBox="1"/>
          <p:nvPr/>
        </p:nvSpPr>
        <p:spPr>
          <a:xfrm>
            <a:off x="9001922" y="3112760"/>
            <a:ext cx="24025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F2BB49"/>
                </a:solidFill>
                <a:latin typeface="HelveticaInserat-Roman-SemiB" pitchFamily="2" charset="0"/>
              </a:rPr>
              <a:t>02</a:t>
            </a:r>
          </a:p>
          <a:p>
            <a:r>
              <a:rPr lang="en-US" altLang="zh-CN" sz="2400" dirty="0">
                <a:solidFill>
                  <a:srgbClr val="F2BB49"/>
                </a:solidFill>
                <a:latin typeface="HelveticaInserat-Roman-SemiB" pitchFamily="2" charset="0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HelveticaInserat-Roman-SemiB" pitchFamily="2" charset="0"/>
              </a:rPr>
              <a:t>Router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4AE62E0-3922-4D70-A6A4-6E39F4EC681F}"/>
              </a:ext>
            </a:extLst>
          </p:cNvPr>
          <p:cNvSpPr txBox="1"/>
          <p:nvPr/>
        </p:nvSpPr>
        <p:spPr>
          <a:xfrm>
            <a:off x="5953920" y="4889868"/>
            <a:ext cx="41869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F2BB49"/>
                </a:solidFill>
                <a:latin typeface="HelveticaInserat-Roman-SemiB" pitchFamily="2" charset="0"/>
              </a:rPr>
              <a:t>03</a:t>
            </a:r>
            <a:r>
              <a:rPr lang="en-US" altLang="zh-CN" sz="2400" dirty="0">
                <a:solidFill>
                  <a:srgbClr val="F2BB49"/>
                </a:solidFill>
                <a:latin typeface="HelveticaInserat-Roman-SemiB" pitchFamily="2" charset="0"/>
              </a:rPr>
              <a:t>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HelveticaInserat-Roman-SemiB" pitchFamily="2" charset="0"/>
              </a:rPr>
              <a:t>Switch table update</a:t>
            </a:r>
          </a:p>
        </p:txBody>
      </p:sp>
    </p:spTree>
    <p:extLst>
      <p:ext uri="{BB962C8B-B14F-4D97-AF65-F5344CB8AC3E}">
        <p14:creationId xmlns:p14="http://schemas.microsoft.com/office/powerpoint/2010/main" val="3651658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E30BD86-7AC2-40F3-8E1A-EDA006806DAE}"/>
              </a:ext>
            </a:extLst>
          </p:cNvPr>
          <p:cNvSpPr txBox="1"/>
          <p:nvPr/>
        </p:nvSpPr>
        <p:spPr>
          <a:xfrm>
            <a:off x="515938" y="560850"/>
            <a:ext cx="55800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F2BB49"/>
                </a:solidFill>
                <a:latin typeface="HelveticaInserat-Roman-SemiB" pitchFamily="2" charset="0"/>
              </a:rPr>
              <a:t>Sim-LAN Structure</a:t>
            </a:r>
            <a:endParaRPr lang="zh-CN" altLang="en-US" sz="1600" spc="300" dirty="0">
              <a:solidFill>
                <a:schemeClr val="bg1"/>
              </a:solidFill>
              <a:latin typeface="Lato Black" panose="020F0A02020204030203" pitchFamily="34" charset="0"/>
            </a:endParaRPr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69071D23-4F04-4AFC-9017-A828208693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pic>
        <p:nvPicPr>
          <p:cNvPr id="1026" name="Picture 2" descr="image-20241119084035804">
            <a:extLst>
              <a:ext uri="{FF2B5EF4-FFF2-40B4-BE49-F238E27FC236}">
                <a16:creationId xmlns:a16="http://schemas.microsoft.com/office/drawing/2014/main" id="{049441D2-ED1A-F1DF-E5F8-6F3D91C87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1702633"/>
            <a:ext cx="4608714" cy="371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E82804A-6106-F5D9-2933-F68858B1BB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3649" y="1391847"/>
            <a:ext cx="5112413" cy="5150226"/>
          </a:xfrm>
          <a:prstGeom prst="rect">
            <a:avLst/>
          </a:prstGeom>
        </p:spPr>
      </p:pic>
      <p:sp>
        <p:nvSpPr>
          <p:cNvPr id="5" name="图形 43" descr="箭头: 直 纯色填充">
            <a:extLst>
              <a:ext uri="{FF2B5EF4-FFF2-40B4-BE49-F238E27FC236}">
                <a16:creationId xmlns:a16="http://schemas.microsoft.com/office/drawing/2014/main" id="{FC745A72-1D03-49CB-8FB4-A752576896BF}"/>
              </a:ext>
            </a:extLst>
          </p:cNvPr>
          <p:cNvSpPr/>
          <p:nvPr/>
        </p:nvSpPr>
        <p:spPr>
          <a:xfrm rot="10800000">
            <a:off x="5306517" y="3200400"/>
            <a:ext cx="1086787" cy="457200"/>
          </a:xfrm>
          <a:custGeom>
            <a:avLst/>
            <a:gdLst>
              <a:gd name="connsiteX0" fmla="*/ 228626 w 838226"/>
              <a:gd name="connsiteY0" fmla="*/ 114300 h 457200"/>
              <a:gd name="connsiteX1" fmla="*/ 228626 w 838226"/>
              <a:gd name="connsiteY1" fmla="*/ 0 h 457200"/>
              <a:gd name="connsiteX2" fmla="*/ 26 w 838226"/>
              <a:gd name="connsiteY2" fmla="*/ 228600 h 457200"/>
              <a:gd name="connsiteX3" fmla="*/ 228626 w 838226"/>
              <a:gd name="connsiteY3" fmla="*/ 457200 h 457200"/>
              <a:gd name="connsiteX4" fmla="*/ 228626 w 838226"/>
              <a:gd name="connsiteY4" fmla="*/ 342900 h 457200"/>
              <a:gd name="connsiteX5" fmla="*/ 838226 w 838226"/>
              <a:gd name="connsiteY5" fmla="*/ 228600 h 457200"/>
              <a:gd name="connsiteX6" fmla="*/ 228626 w 838226"/>
              <a:gd name="connsiteY6" fmla="*/ 1143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226" h="457200">
                <a:moveTo>
                  <a:pt x="228626" y="114300"/>
                </a:moveTo>
                <a:lnTo>
                  <a:pt x="228626" y="0"/>
                </a:lnTo>
                <a:lnTo>
                  <a:pt x="26" y="228600"/>
                </a:lnTo>
                <a:cubicBezTo>
                  <a:pt x="-2831" y="228600"/>
                  <a:pt x="228626" y="457200"/>
                  <a:pt x="228626" y="457200"/>
                </a:cubicBezTo>
                <a:lnTo>
                  <a:pt x="228626" y="342900"/>
                </a:lnTo>
                <a:lnTo>
                  <a:pt x="838226" y="228600"/>
                </a:lnTo>
                <a:lnTo>
                  <a:pt x="228626" y="114300"/>
                </a:lnTo>
                <a:close/>
              </a:path>
            </a:pathLst>
          </a:custGeom>
          <a:ln/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197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>
            <a:extLst>
              <a:ext uri="{FF2B5EF4-FFF2-40B4-BE49-F238E27FC236}">
                <a16:creationId xmlns:a16="http://schemas.microsoft.com/office/drawing/2014/main" id="{69071D23-4F04-4AFC-9017-A828208693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44123" y="549275"/>
            <a:ext cx="2831940" cy="520356"/>
          </a:xfrm>
          <a:prstGeom prst="rect">
            <a:avLst/>
          </a:prstGeom>
        </p:spPr>
      </p:pic>
      <p:pic>
        <p:nvPicPr>
          <p:cNvPr id="20" name="simlan">
            <a:hlinkClick r:id="" action="ppaction://media"/>
            <a:extLst>
              <a:ext uri="{FF2B5EF4-FFF2-40B4-BE49-F238E27FC236}">
                <a16:creationId xmlns:a16="http://schemas.microsoft.com/office/drawing/2014/main" id="{406B6411-B628-E927-C27A-B2958F59D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09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1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18</Words>
  <Application>Microsoft Office PowerPoint</Application>
  <PresentationFormat>宽屏</PresentationFormat>
  <Paragraphs>11</Paragraphs>
  <Slides>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HelveticaInserat-Roman-SemiB</vt:lpstr>
      <vt:lpstr>Arial</vt:lpstr>
      <vt:lpstr>Lato Black</vt:lpstr>
      <vt:lpstr>已停用母版样式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Yaojia Zhang</dc:creator>
  <cp:lastModifiedBy>Weiyu Chen</cp:lastModifiedBy>
  <cp:revision>33</cp:revision>
  <dcterms:created xsi:type="dcterms:W3CDTF">2019-12-14T11:50:17Z</dcterms:created>
  <dcterms:modified xsi:type="dcterms:W3CDTF">2024-12-25T16:46:13Z</dcterms:modified>
</cp:coreProperties>
</file>

<file path=docProps/thumbnail.jpeg>
</file>